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5143500" cx="9144000"/>
  <p:notesSz cx="6858000" cy="9144000"/>
  <p:embeddedFontLst>
    <p:embeddedFont>
      <p:font typeface="Roboto"/>
      <p:regular r:id="rId20"/>
      <p:bold r:id="rId21"/>
      <p:italic r:id="rId22"/>
      <p:boldItalic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regular.fntdata"/><Relationship Id="rId11" Type="http://schemas.openxmlformats.org/officeDocument/2006/relationships/slide" Target="slides/slide6.xml"/><Relationship Id="rId22" Type="http://schemas.openxmlformats.org/officeDocument/2006/relationships/font" Target="fonts/Roboto-italic.fntdata"/><Relationship Id="rId10" Type="http://schemas.openxmlformats.org/officeDocument/2006/relationships/slide" Target="slides/slide5.xml"/><Relationship Id="rId21" Type="http://schemas.openxmlformats.org/officeDocument/2006/relationships/font" Target="fonts/Roboto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23" Type="http://schemas.openxmlformats.org/officeDocument/2006/relationships/font" Target="fonts/Roboto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83796eedbc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83796eedbc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83796eedbc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83796eedbc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83796eedbc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83796eedbc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83796eedbc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83796eedbc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83796eedbc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83796eedbc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83796eedbc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83796eedbc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83796eedbc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83796eedbc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83796eedbc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83796eedbc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83796eedbc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83796eedbc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83796eedbc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83796eedbc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83796eedbc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83796eedbc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83796eedbc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83796eedbc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83796eedbc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83796eedbc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16.png"/><Relationship Id="rId5" Type="http://schemas.openxmlformats.org/officeDocument/2006/relationships/image" Target="../media/image15.png"/><Relationship Id="rId6" Type="http://schemas.openxmlformats.org/officeDocument/2006/relationships/image" Target="../media/image5.png"/><Relationship Id="rId7" Type="http://schemas.openxmlformats.org/officeDocument/2006/relationships/hyperlink" Target="https://biovcnet.github.io/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Relationship Id="rId4" Type="http://schemas.openxmlformats.org/officeDocument/2006/relationships/image" Target="../media/image7.png"/><Relationship Id="rId5" Type="http://schemas.openxmlformats.org/officeDocument/2006/relationships/image" Target="../media/image13.png"/><Relationship Id="rId6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Relationship Id="rId4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hyperlink" Target="https://www.youtube.com/watch?v=7jRTyfdIXLo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idx="1" type="subTitle"/>
          </p:nvPr>
        </p:nvSpPr>
        <p:spPr>
          <a:xfrm>
            <a:off x="311700" y="30900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</a:rPr>
              <a:t>Metagenomics Lesson 1</a:t>
            </a:r>
            <a:endParaRPr>
              <a:solidFill>
                <a:srgbClr val="666666"/>
              </a:solidFill>
            </a:endParaRPr>
          </a:p>
        </p:txBody>
      </p:sp>
      <p:pic>
        <p:nvPicPr>
          <p:cNvPr id="55" name="Google Shape;5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650" y="947925"/>
            <a:ext cx="3662192" cy="373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13"/>
          <p:cNvPicPr preferRelativeResize="0"/>
          <p:nvPr/>
        </p:nvPicPr>
        <p:blipFill rotWithShape="1">
          <a:blip r:embed="rId4">
            <a:alphaModFix/>
          </a:blip>
          <a:srcRect b="0" l="12603" r="9551" t="9099"/>
          <a:stretch/>
        </p:blipFill>
        <p:spPr>
          <a:xfrm>
            <a:off x="3048000" y="1320675"/>
            <a:ext cx="3143251" cy="3670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58450" y="1883075"/>
            <a:ext cx="3143250" cy="209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3"/>
          <p:cNvPicPr preferRelativeResize="0"/>
          <p:nvPr/>
        </p:nvPicPr>
        <p:blipFill rotWithShape="1">
          <a:blip r:embed="rId6">
            <a:alphaModFix/>
          </a:blip>
          <a:srcRect b="29334" l="17433" r="16702" t="13704"/>
          <a:stretch/>
        </p:blipFill>
        <p:spPr>
          <a:xfrm>
            <a:off x="6333501" y="63925"/>
            <a:ext cx="2810501" cy="1367274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3"/>
          <p:cNvSpPr txBox="1"/>
          <p:nvPr/>
        </p:nvSpPr>
        <p:spPr>
          <a:xfrm>
            <a:off x="7182575" y="1320675"/>
            <a:ext cx="2246400" cy="4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hlinkClick r:id="rId7"/>
              </a:rPr>
              <a:t>biovcnet.github.io</a:t>
            </a:r>
            <a:endParaRPr sz="18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0000FF"/>
                </a:solidFill>
              </a:rPr>
              <a:t>Is metagenomics right for me?</a:t>
            </a:r>
            <a:endParaRPr sz="2200">
              <a:solidFill>
                <a:srgbClr val="0000FF"/>
              </a:solidFill>
            </a:endParaRPr>
          </a:p>
        </p:txBody>
      </p:sp>
      <p:sp>
        <p:nvSpPr>
          <p:cNvPr id="123" name="Google Shape;123;p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You might try amplicon sequencing if...</a:t>
            </a:r>
            <a:endParaRPr b="1"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You need to detect rare genes or species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You’re working with eukaryotes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You have many (1000s) samples to run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/>
              <a:t>You might try Quantitative PCR if...</a:t>
            </a:r>
            <a:endParaRPr b="1"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You only care about presence/absence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You want to quantify how many copies of a gene/species is present in a sample</a:t>
            </a:r>
            <a:endParaRPr/>
          </a:p>
        </p:txBody>
      </p:sp>
      <p:sp>
        <p:nvSpPr>
          <p:cNvPr id="124" name="Google Shape;124;p22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You might try isolate genomics if…</a:t>
            </a:r>
            <a:endParaRPr b="1"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You can isolate your organism of interest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You’re working with eukaryotes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/>
              <a:t>You might try single-cell genomics if…</a:t>
            </a:r>
            <a:endParaRPr b="1"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Your interest is population genetics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Your interest is in novel taxa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Your interest is horizontal gene transfer and pangenomes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You might try meta-/transcriptomics if…</a:t>
            </a:r>
            <a:endParaRPr b="1"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You want levels of gene expression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You’re working with eukaryotes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3"/>
          <p:cNvSpPr txBox="1"/>
          <p:nvPr>
            <p:ph type="title"/>
          </p:nvPr>
        </p:nvSpPr>
        <p:spPr>
          <a:xfrm>
            <a:off x="166450" y="445025"/>
            <a:ext cx="1866600" cy="222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FF"/>
                </a:solidFill>
              </a:rPr>
              <a:t>Yay!</a:t>
            </a:r>
            <a:endParaRPr sz="2000">
              <a:solidFill>
                <a:srgbClr val="0000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FF"/>
                </a:solidFill>
              </a:rPr>
              <a:t>You got data!</a:t>
            </a:r>
            <a:endParaRPr sz="2000">
              <a:solidFill>
                <a:srgbClr val="0000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FF"/>
                </a:solidFill>
              </a:rPr>
              <a:t>Now what?</a:t>
            </a:r>
            <a:endParaRPr>
              <a:solidFill>
                <a:srgbClr val="0000FF"/>
              </a:solidFill>
            </a:endParaRPr>
          </a:p>
        </p:txBody>
      </p:sp>
      <p:pic>
        <p:nvPicPr>
          <p:cNvPr id="130" name="Google Shape;13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4525" y="91850"/>
            <a:ext cx="3079479" cy="4838697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3"/>
          <p:cNvSpPr txBox="1"/>
          <p:nvPr/>
        </p:nvSpPr>
        <p:spPr>
          <a:xfrm>
            <a:off x="5891500" y="0"/>
            <a:ext cx="14934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SqueezeMeta</a:t>
            </a:r>
            <a:endParaRPr b="1"/>
          </a:p>
        </p:txBody>
      </p:sp>
      <p:pic>
        <p:nvPicPr>
          <p:cNvPr id="132" name="Google Shape;132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1004" y="2922975"/>
            <a:ext cx="5531122" cy="2220523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3"/>
          <p:cNvSpPr txBox="1"/>
          <p:nvPr/>
        </p:nvSpPr>
        <p:spPr>
          <a:xfrm>
            <a:off x="745825" y="2831125"/>
            <a:ext cx="14934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MetaWRAP</a:t>
            </a:r>
            <a:endParaRPr b="1"/>
          </a:p>
        </p:txBody>
      </p:sp>
      <p:pic>
        <p:nvPicPr>
          <p:cNvPr id="134" name="Google Shape;134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05654" y="365348"/>
            <a:ext cx="2177433" cy="2465775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3"/>
          <p:cNvSpPr txBox="1"/>
          <p:nvPr/>
        </p:nvSpPr>
        <p:spPr>
          <a:xfrm>
            <a:off x="4783150" y="315175"/>
            <a:ext cx="8241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ATLAS</a:t>
            </a:r>
            <a:endParaRPr b="1"/>
          </a:p>
        </p:txBody>
      </p:sp>
      <p:pic>
        <p:nvPicPr>
          <p:cNvPr id="136" name="Google Shape;136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70222" y="395962"/>
            <a:ext cx="1272849" cy="2318727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3"/>
          <p:cNvSpPr txBox="1"/>
          <p:nvPr/>
        </p:nvSpPr>
        <p:spPr>
          <a:xfrm>
            <a:off x="2895175" y="15650"/>
            <a:ext cx="8241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YAMP</a:t>
            </a:r>
            <a:endParaRPr b="1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24"/>
          <p:cNvPicPr preferRelativeResize="0"/>
          <p:nvPr/>
        </p:nvPicPr>
        <p:blipFill rotWithShape="1">
          <a:blip r:embed="rId3">
            <a:alphaModFix/>
          </a:blip>
          <a:srcRect b="0" l="0" r="0" t="52360"/>
          <a:stretch/>
        </p:blipFill>
        <p:spPr>
          <a:xfrm>
            <a:off x="-12" y="1689400"/>
            <a:ext cx="8766675" cy="3454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-4"/>
            <a:ext cx="9143998" cy="17281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5"/>
          <p:cNvSpPr txBox="1"/>
          <p:nvPr>
            <p:ph idx="1" type="body"/>
          </p:nvPr>
        </p:nvSpPr>
        <p:spPr>
          <a:xfrm>
            <a:off x="311700" y="442500"/>
            <a:ext cx="4323600" cy="412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>
                <a:solidFill>
                  <a:schemeClr val="dk1"/>
                </a:solidFill>
              </a:rPr>
              <a:t>Future Metagenomics Lessons</a:t>
            </a:r>
            <a:endParaRPr sz="2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2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24292E"/>
                </a:solidFill>
                <a:highlight>
                  <a:srgbClr val="FFFFFF"/>
                </a:highlight>
              </a:rPr>
              <a:t>Taxonomic Classification</a:t>
            </a:r>
            <a:endParaRPr sz="230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2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24292E"/>
                </a:solidFill>
                <a:highlight>
                  <a:srgbClr val="FFFFFF"/>
                </a:highlight>
              </a:rPr>
              <a:t>Assembly</a:t>
            </a:r>
            <a:endParaRPr sz="230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2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24292E"/>
                </a:solidFill>
                <a:highlight>
                  <a:srgbClr val="FFFFFF"/>
                </a:highlight>
              </a:rPr>
              <a:t>Binning</a:t>
            </a:r>
            <a:endParaRPr sz="230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2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24292E"/>
                </a:solidFill>
                <a:highlight>
                  <a:srgbClr val="FFFFFF"/>
                </a:highlight>
              </a:rPr>
              <a:t>For more info go to: https://github.com/biovcnet/topic-metagenomics</a:t>
            </a:r>
            <a:endParaRPr sz="230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25"/>
          <p:cNvSpPr txBox="1"/>
          <p:nvPr>
            <p:ph idx="2" type="body"/>
          </p:nvPr>
        </p:nvSpPr>
        <p:spPr>
          <a:xfrm>
            <a:off x="4832400" y="442375"/>
            <a:ext cx="3999900" cy="446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>
                <a:solidFill>
                  <a:schemeClr val="dk1"/>
                </a:solidFill>
              </a:rPr>
              <a:t>Other BVCN</a:t>
            </a:r>
            <a:r>
              <a:rPr lang="en" sz="2800">
                <a:solidFill>
                  <a:schemeClr val="dk1"/>
                </a:solidFill>
              </a:rPr>
              <a:t> Topics</a:t>
            </a:r>
            <a:endParaRPr sz="2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2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24292E"/>
                </a:solidFill>
                <a:highlight>
                  <a:srgbClr val="FFFFFF"/>
                </a:highlight>
              </a:rPr>
              <a:t>#amplicons</a:t>
            </a:r>
            <a:endParaRPr sz="230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2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24292E"/>
                </a:solidFill>
                <a:highlight>
                  <a:srgbClr val="FFFFFF"/>
                </a:highlight>
              </a:rPr>
              <a:t>#functionalannotation</a:t>
            </a:r>
            <a:endParaRPr sz="230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2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24292E"/>
                </a:solidFill>
                <a:highlight>
                  <a:srgbClr val="FFFFFF"/>
                </a:highlight>
              </a:rPr>
              <a:t>#transcriptomics</a:t>
            </a:r>
            <a:endParaRPr sz="230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2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24292E"/>
                </a:solidFill>
                <a:highlight>
                  <a:srgbClr val="FFFFFF"/>
                </a:highlight>
              </a:rPr>
              <a:t>#networkscience</a:t>
            </a:r>
            <a:endParaRPr sz="230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2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24292E"/>
                </a:solidFill>
                <a:highlight>
                  <a:srgbClr val="FFFFFF"/>
                </a:highlight>
              </a:rPr>
              <a:t>#population-genetics-and-comparative-genomics</a:t>
            </a:r>
            <a:endParaRPr sz="230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 #1 by Alexis Marshall on Quality Control</a:t>
            </a:r>
            <a:endParaRPr/>
          </a:p>
        </p:txBody>
      </p:sp>
      <p:pic>
        <p:nvPicPr>
          <p:cNvPr id="155" name="Google Shape;15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4527599" cy="29764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2399" y="1170125"/>
            <a:ext cx="4159201" cy="2201930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6"/>
          <p:cNvSpPr txBox="1"/>
          <p:nvPr/>
        </p:nvSpPr>
        <p:spPr>
          <a:xfrm>
            <a:off x="1296675" y="4298925"/>
            <a:ext cx="7120800" cy="34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u="sng">
                <a:solidFill>
                  <a:schemeClr val="hlink"/>
                </a:solidFill>
                <a:hlinkClick r:id="rId5"/>
              </a:rPr>
              <a:t>https://www.youtube.com/watch?v=7jRTyfdIXLo</a:t>
            </a:r>
            <a:endParaRPr sz="24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/>
          <p:nvPr>
            <p:ph idx="1" type="body"/>
          </p:nvPr>
        </p:nvSpPr>
        <p:spPr>
          <a:xfrm>
            <a:off x="145225" y="1152475"/>
            <a:ext cx="4099200" cy="39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90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What is Metagenomics?</a:t>
            </a:r>
            <a:endParaRPr b="1" sz="2100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90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What kinds of questions can </a:t>
            </a:r>
            <a:endParaRPr b="1" sz="2100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90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metagenomics be used to answer?</a:t>
            </a:r>
            <a:endParaRPr b="1" sz="2100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90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Is metagenomics right for me?</a:t>
            </a:r>
            <a:endParaRPr b="1" sz="2100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900"/>
              </a:spcBef>
              <a:spcAft>
                <a:spcPts val="700"/>
              </a:spcAft>
              <a:buNone/>
            </a:pPr>
            <a:r>
              <a:rPr b="1" lang="en" sz="21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Yay! You got data! Now what?</a:t>
            </a:r>
            <a:endParaRPr>
              <a:solidFill>
                <a:srgbClr val="0000FF"/>
              </a:solidFill>
            </a:endParaRPr>
          </a:p>
        </p:txBody>
      </p:sp>
      <p:sp>
        <p:nvSpPr>
          <p:cNvPr id="65" name="Google Shape;65;p14"/>
          <p:cNvSpPr txBox="1"/>
          <p:nvPr>
            <p:ph idx="4294967295" type="subTitle"/>
          </p:nvPr>
        </p:nvSpPr>
        <p:spPr>
          <a:xfrm>
            <a:off x="311700" y="309000"/>
            <a:ext cx="40992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666666"/>
                </a:solidFill>
              </a:rPr>
              <a:t>Metagenomics Lesson 1</a:t>
            </a:r>
            <a:endParaRPr>
              <a:solidFill>
                <a:srgbClr val="666666"/>
              </a:solidFill>
            </a:endParaRPr>
          </a:p>
        </p:txBody>
      </p:sp>
      <p:pic>
        <p:nvPicPr>
          <p:cNvPr id="66" name="Google Shape;6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4345" y="0"/>
            <a:ext cx="505206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0000FF"/>
                </a:solidFill>
              </a:rPr>
              <a:t>What is Metagenomics?</a:t>
            </a:r>
            <a:endParaRPr sz="2200">
              <a:solidFill>
                <a:srgbClr val="0000FF"/>
              </a:solidFill>
            </a:endParaRPr>
          </a:p>
        </p:txBody>
      </p:sp>
      <p:sp>
        <p:nvSpPr>
          <p:cNvPr id="72" name="Google Shape;72;p1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14171A"/>
                </a:solidFill>
                <a:highlight>
                  <a:srgbClr val="F5F8FA"/>
                </a:highlight>
                <a:latin typeface="Roboto"/>
                <a:ea typeface="Roboto"/>
                <a:cs typeface="Roboto"/>
                <a:sym typeface="Roboto"/>
              </a:rPr>
              <a:t>┏┓ </a:t>
            </a:r>
            <a:endParaRPr sz="2000">
              <a:solidFill>
                <a:srgbClr val="14171A"/>
              </a:solidFill>
              <a:highlight>
                <a:srgbClr val="F5F8FA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14171A"/>
                </a:solidFill>
                <a:highlight>
                  <a:srgbClr val="F5F8FA"/>
                </a:highlight>
                <a:latin typeface="Roboto"/>
                <a:ea typeface="Roboto"/>
                <a:cs typeface="Roboto"/>
                <a:sym typeface="Roboto"/>
              </a:rPr>
              <a:t>┃┃╱╲ in</a:t>
            </a:r>
            <a:endParaRPr sz="2000">
              <a:solidFill>
                <a:srgbClr val="14171A"/>
              </a:solidFill>
              <a:highlight>
                <a:srgbClr val="F5F8FA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14171A"/>
                </a:solidFill>
                <a:highlight>
                  <a:srgbClr val="F5F8FA"/>
                </a:highlight>
                <a:latin typeface="Roboto"/>
                <a:ea typeface="Roboto"/>
                <a:cs typeface="Roboto"/>
                <a:sym typeface="Roboto"/>
              </a:rPr>
              <a:t>┃╱╱╲╲ this</a:t>
            </a:r>
            <a:endParaRPr sz="2000">
              <a:solidFill>
                <a:srgbClr val="14171A"/>
              </a:solidFill>
              <a:highlight>
                <a:srgbClr val="F5F8FA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14171A"/>
                </a:solidFill>
                <a:highlight>
                  <a:srgbClr val="F5F8FA"/>
                </a:highlight>
                <a:latin typeface="Roboto"/>
                <a:ea typeface="Roboto"/>
                <a:cs typeface="Roboto"/>
                <a:sym typeface="Roboto"/>
              </a:rPr>
              <a:t>╱╱╭╮╲╲house</a:t>
            </a:r>
            <a:endParaRPr sz="2000">
              <a:solidFill>
                <a:srgbClr val="14171A"/>
              </a:solidFill>
              <a:highlight>
                <a:srgbClr val="F5F8FA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14171A"/>
                </a:solidFill>
                <a:highlight>
                  <a:srgbClr val="F5F8FA"/>
                </a:highlight>
                <a:latin typeface="Roboto"/>
                <a:ea typeface="Roboto"/>
                <a:cs typeface="Roboto"/>
                <a:sym typeface="Roboto"/>
              </a:rPr>
              <a:t>▔▏┗┛▕▔ we</a:t>
            </a:r>
            <a:endParaRPr sz="2000">
              <a:solidFill>
                <a:srgbClr val="14171A"/>
              </a:solidFill>
              <a:highlight>
                <a:srgbClr val="F5F8FA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14171A"/>
                </a:solidFill>
                <a:highlight>
                  <a:srgbClr val="F5F8FA"/>
                </a:highlight>
                <a:latin typeface="Roboto"/>
                <a:ea typeface="Roboto"/>
                <a:cs typeface="Roboto"/>
                <a:sym typeface="Roboto"/>
              </a:rPr>
              <a:t>╱▔▔▔▔▔▔▔▔▔▔╲ </a:t>
            </a:r>
            <a:endParaRPr sz="2000">
              <a:solidFill>
                <a:srgbClr val="14171A"/>
              </a:solidFill>
              <a:highlight>
                <a:srgbClr val="F5F8FA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14171A"/>
                </a:solidFill>
                <a:highlight>
                  <a:srgbClr val="F5F8FA"/>
                </a:highlight>
                <a:latin typeface="Roboto"/>
                <a:ea typeface="Roboto"/>
                <a:cs typeface="Roboto"/>
                <a:sym typeface="Roboto"/>
              </a:rPr>
              <a:t>don’t use “metagenomics”</a:t>
            </a:r>
            <a:endParaRPr sz="2000">
              <a:solidFill>
                <a:srgbClr val="14171A"/>
              </a:solidFill>
              <a:highlight>
                <a:srgbClr val="F5F8FA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14171A"/>
                </a:solidFill>
                <a:highlight>
                  <a:srgbClr val="F5F8FA"/>
                </a:highlight>
                <a:latin typeface="Roboto"/>
                <a:ea typeface="Roboto"/>
                <a:cs typeface="Roboto"/>
                <a:sym typeface="Roboto"/>
              </a:rPr>
              <a:t>to mean “amplicon sequencing”</a:t>
            </a:r>
            <a:endParaRPr sz="2000">
              <a:solidFill>
                <a:srgbClr val="14171A"/>
              </a:solidFill>
              <a:highlight>
                <a:srgbClr val="F5F8FA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14171A"/>
                </a:solidFill>
                <a:highlight>
                  <a:srgbClr val="F5F8FA"/>
                </a:highlight>
                <a:latin typeface="Roboto"/>
                <a:ea typeface="Roboto"/>
                <a:cs typeface="Roboto"/>
                <a:sym typeface="Roboto"/>
              </a:rPr>
              <a:t>╱╱┏┳┓╭╮┏┳┓ ╲╲ </a:t>
            </a:r>
            <a:endParaRPr sz="2000">
              <a:solidFill>
                <a:srgbClr val="14171A"/>
              </a:solidFill>
              <a:highlight>
                <a:srgbClr val="F5F8FA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14171A"/>
                </a:solidFill>
                <a:highlight>
                  <a:srgbClr val="F5F8FA"/>
                </a:highlight>
                <a:latin typeface="Roboto"/>
                <a:ea typeface="Roboto"/>
                <a:cs typeface="Roboto"/>
                <a:sym typeface="Roboto"/>
              </a:rPr>
              <a:t>▔▏┗┻┛┃┃┗┻┛▕▔</a:t>
            </a:r>
            <a:endParaRPr sz="2000"/>
          </a:p>
        </p:txBody>
      </p:sp>
      <p:pic>
        <p:nvPicPr>
          <p:cNvPr id="73" name="Google Shape;7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57224" y="1806574"/>
            <a:ext cx="4571999" cy="1726001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5"/>
          <p:cNvSpPr/>
          <p:nvPr/>
        </p:nvSpPr>
        <p:spPr>
          <a:xfrm>
            <a:off x="5432850" y="1578625"/>
            <a:ext cx="2920500" cy="2716500"/>
          </a:xfrm>
          <a:prstGeom prst="noSmoking">
            <a:avLst>
              <a:gd fmla="val 4677" name="adj"/>
            </a:avLst>
          </a:prstGeom>
          <a:solidFill>
            <a:srgbClr val="CC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/>
          <p:nvPr>
            <p:ph idx="2" type="body"/>
          </p:nvPr>
        </p:nvSpPr>
        <p:spPr>
          <a:xfrm>
            <a:off x="6044975" y="1152475"/>
            <a:ext cx="2787300" cy="371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“Amplicon sequencing” or “metabarcoding” is sequencing a specific target region from many genomes (e.g. 16S rRNA gene, </a:t>
            </a:r>
            <a:r>
              <a:rPr i="1" lang="en" sz="1800"/>
              <a:t>nifH</a:t>
            </a:r>
            <a:r>
              <a:rPr lang="en" sz="1800"/>
              <a:t> gene)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800"/>
              <a:t>“Shotgun Metagenomics” is (</a:t>
            </a:r>
            <a:r>
              <a:rPr lang="en" sz="1800"/>
              <a:t>incomplete)</a:t>
            </a:r>
            <a:r>
              <a:rPr lang="en" sz="1800"/>
              <a:t> sequencing of a mixture of genomes using an untargeted approach</a:t>
            </a:r>
            <a:endParaRPr sz="1800"/>
          </a:p>
        </p:txBody>
      </p:sp>
      <p:sp>
        <p:nvSpPr>
          <p:cNvPr id="80" name="Google Shape;80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0000FF"/>
                </a:solidFill>
              </a:rPr>
              <a:t>What is Metagenomics?</a:t>
            </a:r>
            <a:endParaRPr sz="2200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0000FF"/>
              </a:solidFill>
            </a:endParaRPr>
          </a:p>
        </p:txBody>
      </p:sp>
      <p:pic>
        <p:nvPicPr>
          <p:cNvPr id="81" name="Google Shape;8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5817374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6"/>
          <p:cNvSpPr txBox="1"/>
          <p:nvPr/>
        </p:nvSpPr>
        <p:spPr>
          <a:xfrm>
            <a:off x="152400" y="4546200"/>
            <a:ext cx="1972800" cy="4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1900"/>
              </a:spcAft>
              <a:buNone/>
            </a:pPr>
            <a:r>
              <a:rPr lang="en" sz="1800">
                <a:solidFill>
                  <a:srgbClr val="111111"/>
                </a:solidFill>
                <a:latin typeface="Roboto"/>
                <a:ea typeface="Roboto"/>
                <a:cs typeface="Roboto"/>
                <a:sym typeface="Roboto"/>
              </a:rPr>
              <a:t>Gill et al 2016</a:t>
            </a:r>
            <a:endParaRPr sz="1800">
              <a:solidFill>
                <a:srgbClr val="11111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000"/>
              <a:t>Incomplete</a:t>
            </a:r>
            <a:r>
              <a:rPr lang="en" sz="2000"/>
              <a:t> because o</a:t>
            </a:r>
            <a:r>
              <a:rPr lang="en" sz="2000"/>
              <a:t>ne drop of seawater contains about...</a:t>
            </a:r>
            <a:endParaRPr sz="2000"/>
          </a:p>
        </p:txBody>
      </p:sp>
      <p:sp>
        <p:nvSpPr>
          <p:cNvPr id="88" name="Google Shape;88;p17"/>
          <p:cNvSpPr txBox="1"/>
          <p:nvPr>
            <p:ph idx="2" type="body"/>
          </p:nvPr>
        </p:nvSpPr>
        <p:spPr>
          <a:xfrm>
            <a:off x="4832400" y="1152475"/>
            <a:ext cx="3999900" cy="39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10</a:t>
            </a:r>
            <a:r>
              <a:rPr baseline="30000" lang="en" sz="1800"/>
              <a:t>6</a:t>
            </a:r>
            <a:r>
              <a:rPr lang="en" sz="1800"/>
              <a:t> bacteria/mL * 3x</a:t>
            </a:r>
            <a:r>
              <a:rPr lang="en" sz="1800"/>
              <a:t>10</a:t>
            </a:r>
            <a:r>
              <a:rPr baseline="30000" lang="en" sz="1800"/>
              <a:t>6</a:t>
            </a:r>
            <a:r>
              <a:rPr lang="en" sz="1800"/>
              <a:t> bp/bacteria = 3x10</a:t>
            </a:r>
            <a:r>
              <a:rPr baseline="30000" lang="en" sz="1800"/>
              <a:t>12</a:t>
            </a:r>
            <a:r>
              <a:rPr lang="en" sz="1800"/>
              <a:t> bp/mL</a:t>
            </a:r>
            <a:endParaRPr sz="1800"/>
          </a:p>
          <a:p>
            <a:pPr indent="-342900" lvl="0" marL="4572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Char char="+"/>
            </a:pPr>
            <a:r>
              <a:rPr lang="en" sz="1800"/>
              <a:t>10</a:t>
            </a:r>
            <a:r>
              <a:rPr baseline="30000" lang="en" sz="1800"/>
              <a:t>3</a:t>
            </a:r>
            <a:r>
              <a:rPr lang="en" sz="1800"/>
              <a:t> euks/mL * 3x10</a:t>
            </a:r>
            <a:r>
              <a:rPr baseline="30000" lang="en" sz="1800"/>
              <a:t>8</a:t>
            </a:r>
            <a:r>
              <a:rPr lang="en" sz="1800"/>
              <a:t> bp/euk = 3x10</a:t>
            </a:r>
            <a:r>
              <a:rPr baseline="30000" lang="en" sz="1800"/>
              <a:t>11</a:t>
            </a:r>
            <a:r>
              <a:rPr lang="en" sz="1800"/>
              <a:t> bp/mL</a:t>
            </a:r>
            <a:endParaRPr sz="1800"/>
          </a:p>
          <a:p>
            <a:pPr indent="0" lvl="0" marL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/>
              <a:t>= 3.3 Tbp/mL</a:t>
            </a:r>
            <a:endParaRPr sz="1800"/>
          </a:p>
          <a:p>
            <a:pPr indent="0" lvl="0" marL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/>
              <a:t>= 210 MiSeq runs/mL</a:t>
            </a:r>
            <a:endParaRPr sz="1800"/>
          </a:p>
          <a:p>
            <a:pPr indent="0" lvl="0" marL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/>
              <a:t>= 0.5 NovaSeq run/mL</a:t>
            </a:r>
            <a:endParaRPr sz="1800"/>
          </a:p>
          <a:p>
            <a:pPr indent="0" lvl="0" marL="0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0.5 Genbank/mL = 0.2 SRA / L</a:t>
            </a:r>
            <a:endParaRPr sz="1800"/>
          </a:p>
        </p:txBody>
      </p:sp>
      <p:pic>
        <p:nvPicPr>
          <p:cNvPr id="89" name="Google Shape;8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4527600" cy="339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One scoop of soil contains about...</a:t>
            </a:r>
            <a:endParaRPr sz="2000"/>
          </a:p>
        </p:txBody>
      </p:sp>
      <p:sp>
        <p:nvSpPr>
          <p:cNvPr id="95" name="Google Shape;95;p18"/>
          <p:cNvSpPr txBox="1"/>
          <p:nvPr>
            <p:ph idx="2" type="body"/>
          </p:nvPr>
        </p:nvSpPr>
        <p:spPr>
          <a:xfrm>
            <a:off x="4832400" y="1152475"/>
            <a:ext cx="3999900" cy="39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10</a:t>
            </a:r>
            <a:r>
              <a:rPr baseline="30000" lang="en" sz="1800"/>
              <a:t>10</a:t>
            </a:r>
            <a:r>
              <a:rPr lang="en" sz="1800"/>
              <a:t> bacteria/g * 4x10</a:t>
            </a:r>
            <a:r>
              <a:rPr baseline="30000" lang="en" sz="1800"/>
              <a:t>6</a:t>
            </a:r>
            <a:r>
              <a:rPr lang="en" sz="1800"/>
              <a:t> bp/bacteria = 4x10</a:t>
            </a:r>
            <a:r>
              <a:rPr baseline="30000" lang="en" sz="1800"/>
              <a:t>16</a:t>
            </a:r>
            <a:r>
              <a:rPr lang="en" sz="1800"/>
              <a:t> bp/g</a:t>
            </a:r>
            <a:endParaRPr sz="1800"/>
          </a:p>
          <a:p>
            <a:pPr indent="-342900" lvl="0" marL="4572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Char char="+"/>
            </a:pPr>
            <a:r>
              <a:rPr lang="en" sz="1800"/>
              <a:t>10</a:t>
            </a:r>
            <a:r>
              <a:rPr baseline="30000" lang="en" sz="1800"/>
              <a:t>5</a:t>
            </a:r>
            <a:r>
              <a:rPr lang="en" sz="1800"/>
              <a:t> euks/g * 3x10</a:t>
            </a:r>
            <a:r>
              <a:rPr baseline="30000" lang="en" sz="1800"/>
              <a:t>8</a:t>
            </a:r>
            <a:r>
              <a:rPr lang="en" sz="1800"/>
              <a:t> bp/euk = 3x10</a:t>
            </a:r>
            <a:r>
              <a:rPr baseline="30000" lang="en" sz="1800"/>
              <a:t>13</a:t>
            </a:r>
            <a:r>
              <a:rPr lang="en" sz="1800"/>
              <a:t> bp/g</a:t>
            </a:r>
            <a:endParaRPr sz="1800"/>
          </a:p>
          <a:p>
            <a:pPr indent="0" lvl="0" marL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/>
              <a:t>= 40 Pbp/g</a:t>
            </a:r>
            <a:endParaRPr sz="1800"/>
          </a:p>
          <a:p>
            <a:pPr indent="0" lvl="0" marL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/>
              <a:t>= 2.6M MiSeq runs/g</a:t>
            </a:r>
            <a:endParaRPr sz="1800"/>
          </a:p>
          <a:p>
            <a:pPr indent="0" lvl="0" marL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/>
              <a:t>= 6,000 NovaSeq runs/g</a:t>
            </a:r>
            <a:endParaRPr sz="1800"/>
          </a:p>
          <a:p>
            <a:pPr indent="0" lvl="0" marL="0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800"/>
              <a:t>6,000 Genbank/g = 2.8 SRA / g</a:t>
            </a:r>
            <a:endParaRPr sz="1800"/>
          </a:p>
        </p:txBody>
      </p:sp>
      <p:pic>
        <p:nvPicPr>
          <p:cNvPr id="96" name="Google Shape;9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4527602" cy="30106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One pinch of stool contains about...</a:t>
            </a:r>
            <a:endParaRPr sz="2000"/>
          </a:p>
        </p:txBody>
      </p:sp>
      <p:sp>
        <p:nvSpPr>
          <p:cNvPr id="102" name="Google Shape;102;p19"/>
          <p:cNvSpPr txBox="1"/>
          <p:nvPr>
            <p:ph idx="2" type="body"/>
          </p:nvPr>
        </p:nvSpPr>
        <p:spPr>
          <a:xfrm>
            <a:off x="4832400" y="923875"/>
            <a:ext cx="3999900" cy="39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10</a:t>
            </a:r>
            <a:r>
              <a:rPr baseline="30000" lang="en" sz="1800"/>
              <a:t>11</a:t>
            </a:r>
            <a:r>
              <a:rPr lang="en" sz="1800"/>
              <a:t> bacteria/g * 4x10</a:t>
            </a:r>
            <a:r>
              <a:rPr baseline="30000" lang="en" sz="1800"/>
              <a:t>6</a:t>
            </a:r>
            <a:r>
              <a:rPr lang="en" sz="1800"/>
              <a:t> bp/bacteria = 4x10</a:t>
            </a:r>
            <a:r>
              <a:rPr baseline="30000" lang="en" sz="1800"/>
              <a:t>17</a:t>
            </a:r>
            <a:r>
              <a:rPr lang="en" sz="1800"/>
              <a:t> bp/g</a:t>
            </a:r>
            <a:endParaRPr sz="1800"/>
          </a:p>
          <a:p>
            <a:pPr indent="-342900" lvl="0" marL="4572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Char char="+"/>
            </a:pPr>
            <a:r>
              <a:rPr lang="en" sz="1800"/>
              <a:t>10</a:t>
            </a:r>
            <a:r>
              <a:rPr baseline="30000" lang="en" sz="1800"/>
              <a:t>6</a:t>
            </a:r>
            <a:r>
              <a:rPr lang="en" sz="1800"/>
              <a:t> euks/g * 3x10</a:t>
            </a:r>
            <a:r>
              <a:rPr baseline="30000" lang="en" sz="1800"/>
              <a:t>8</a:t>
            </a:r>
            <a:r>
              <a:rPr lang="en" sz="1800"/>
              <a:t> bp/euk = 3x10</a:t>
            </a:r>
            <a:r>
              <a:rPr baseline="30000" lang="en" sz="1800"/>
              <a:t>14</a:t>
            </a:r>
            <a:r>
              <a:rPr lang="en" sz="1800"/>
              <a:t> bp/g</a:t>
            </a:r>
            <a:br>
              <a:rPr lang="en" sz="1800"/>
            </a:br>
            <a:endParaRPr sz="1800"/>
          </a:p>
          <a:p>
            <a:pPr indent="-3429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+"/>
            </a:pPr>
            <a:r>
              <a:rPr lang="en" sz="1800"/>
              <a:t>10</a:t>
            </a:r>
            <a:r>
              <a:rPr baseline="30000" lang="en" sz="1800"/>
              <a:t>8</a:t>
            </a:r>
            <a:r>
              <a:rPr lang="en" sz="1800"/>
              <a:t> colonocytes/g * 3x10</a:t>
            </a:r>
            <a:r>
              <a:rPr baseline="30000" lang="en" sz="1800"/>
              <a:t>9</a:t>
            </a:r>
            <a:r>
              <a:rPr lang="en" sz="1800"/>
              <a:t> bp/cell = 3x10</a:t>
            </a:r>
            <a:r>
              <a:rPr baseline="30000" lang="en" sz="1800"/>
              <a:t>17</a:t>
            </a:r>
            <a:r>
              <a:rPr lang="en" sz="1800"/>
              <a:t> bp/g</a:t>
            </a:r>
            <a:endParaRPr sz="1800"/>
          </a:p>
          <a:p>
            <a:pPr indent="0" lvl="0" marL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/>
              <a:t>= 700 Pbp/g</a:t>
            </a:r>
            <a:endParaRPr sz="1800"/>
          </a:p>
          <a:p>
            <a:pPr indent="0" lvl="0" marL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/>
              <a:t>= 45M MiSeq runs/g</a:t>
            </a:r>
            <a:endParaRPr sz="1800"/>
          </a:p>
          <a:p>
            <a:pPr indent="0" lvl="0" marL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/>
              <a:t>= 100k NovaSeq runs/g</a:t>
            </a:r>
            <a:endParaRPr sz="1800"/>
          </a:p>
          <a:p>
            <a:pPr indent="0" lvl="0" marL="0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800"/>
              <a:t>100k Genbank/g = 40 SRA / g</a:t>
            </a:r>
            <a:endParaRPr sz="1800"/>
          </a:p>
        </p:txBody>
      </p:sp>
      <p:pic>
        <p:nvPicPr>
          <p:cNvPr id="103" name="Google Shape;10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3350" y="1198588"/>
            <a:ext cx="3875672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2613" y="152400"/>
            <a:ext cx="6840128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0"/>
          <p:cNvSpPr txBox="1"/>
          <p:nvPr>
            <p:ph type="title"/>
          </p:nvPr>
        </p:nvSpPr>
        <p:spPr>
          <a:xfrm>
            <a:off x="311700" y="216425"/>
            <a:ext cx="3222300" cy="11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>
                <a:solidFill>
                  <a:srgbClr val="0000FF"/>
                </a:solidFill>
              </a:rPr>
              <a:t>What kinds of questions can metagenomics be used to answer?</a:t>
            </a:r>
            <a:endParaRPr sz="2200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0000FF"/>
              </a:solidFill>
            </a:endParaRPr>
          </a:p>
        </p:txBody>
      </p:sp>
      <p:sp>
        <p:nvSpPr>
          <p:cNvPr id="110" name="Google Shape;110;p20"/>
          <p:cNvSpPr txBox="1"/>
          <p:nvPr>
            <p:ph type="title"/>
          </p:nvPr>
        </p:nvSpPr>
        <p:spPr>
          <a:xfrm>
            <a:off x="6849925" y="4418400"/>
            <a:ext cx="2456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Sharpton (2014)</a:t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>
                <a:solidFill>
                  <a:srgbClr val="0000FF"/>
                </a:solidFill>
              </a:rPr>
              <a:t>What kinds of questions can metagenomics be used to answer?</a:t>
            </a:r>
            <a:endParaRPr sz="2200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0000FF"/>
              </a:solidFill>
            </a:endParaRPr>
          </a:p>
        </p:txBody>
      </p:sp>
      <p:sp>
        <p:nvSpPr>
          <p:cNvPr id="116" name="Google Shape;116;p21"/>
          <p:cNvSpPr txBox="1"/>
          <p:nvPr>
            <p:ph idx="1" type="body"/>
          </p:nvPr>
        </p:nvSpPr>
        <p:spPr>
          <a:xfrm>
            <a:off x="311700" y="1152475"/>
            <a:ext cx="3999900" cy="378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Who is there?</a:t>
            </a:r>
            <a:br>
              <a:rPr b="1" lang="en"/>
            </a:br>
            <a:r>
              <a:rPr b="1" lang="en"/>
              <a:t>(Taxonomy &amp; Molecular Evolution)</a:t>
            </a:r>
            <a:endParaRPr b="1"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Is this gene present in this sample?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How many homologs of this gene appear in this sample?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Which genomes encode this gene?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Is this pathogen present in this environment?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How closely related is this uncultured strain to this cultured representative?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How many ecotypes of this bacterium appear in this environment?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How the h*ll many prokaryotic Phyla are there in the world??</a:t>
            </a:r>
            <a:endParaRPr/>
          </a:p>
        </p:txBody>
      </p:sp>
      <p:sp>
        <p:nvSpPr>
          <p:cNvPr id="117" name="Google Shape;117;p21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What are they doing?</a:t>
            </a:r>
            <a:br>
              <a:rPr b="1" lang="en"/>
            </a:br>
            <a:r>
              <a:rPr b="1" lang="en"/>
              <a:t>(Community Ecology &amp; Function)</a:t>
            </a:r>
            <a:endParaRPr b="1"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What proteins do symbionts encode to mediate relationships with their host?</a:t>
            </a:r>
            <a:endParaRPr b="1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Which genes/pathways/genomes co-occur in this environment?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What antibiotic resistance genes does this community encode?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How many different carbon fixation pathways exist in hydrothermal vents?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Are there novel CRISPR-Cas systems yet to be discovered?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